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64" r:id="rId5"/>
    <p:sldId id="265" r:id="rId6"/>
    <p:sldId id="257" r:id="rId7"/>
    <p:sldId id="293" r:id="rId8"/>
    <p:sldId id="266" r:id="rId9"/>
    <p:sldId id="267" r:id="rId10"/>
    <p:sldId id="268" r:id="rId11"/>
    <p:sldId id="259" r:id="rId12"/>
    <p:sldId id="276" r:id="rId13"/>
    <p:sldId id="278" r:id="rId14"/>
    <p:sldId id="280" r:id="rId15"/>
    <p:sldId id="282" r:id="rId16"/>
    <p:sldId id="283" r:id="rId17"/>
    <p:sldId id="284" r:id="rId18"/>
    <p:sldId id="286" r:id="rId19"/>
    <p:sldId id="287" r:id="rId20"/>
    <p:sldId id="288" r:id="rId21"/>
    <p:sldId id="290" r:id="rId22"/>
    <p:sldId id="292" r:id="rId23"/>
    <p:sldId id="260" r:id="rId24"/>
    <p:sldId id="295" r:id="rId25"/>
    <p:sldId id="296" r:id="rId26"/>
    <p:sldId id="261" r:id="rId27"/>
    <p:sldId id="297" r:id="rId28"/>
    <p:sldId id="263" r:id="rId29"/>
    <p:sldId id="316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4770" y="1601470"/>
            <a:ext cx="9521825" cy="1319530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Sequencing at a New Layer of Complexity</a:t>
            </a:r>
            <a:endParaRPr lang="en-US" altLang="zh-CN" sz="4000" b="1" dirty="0">
              <a:effectLst/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446463"/>
            <a:ext cx="9144000" cy="1655762"/>
          </a:xfrm>
        </p:spPr>
        <p:txBody>
          <a:bodyPr/>
          <a:lstStyle/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The Transcriptional Landscape of the Yeast Genome Defined by RNA sequencing</a:t>
            </a:r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Presented by: Lumi</a:t>
            </a:r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Analysis of Data - Merging Replicates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68850" y="9829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3" name="Picture 2" descr="merge_replica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1383665"/>
            <a:ext cx="3728720" cy="4757420"/>
          </a:xfrm>
          <a:prstGeom prst="rect">
            <a:avLst/>
          </a:prstGeom>
        </p:spPr>
      </p:pic>
      <p:pic>
        <p:nvPicPr>
          <p:cNvPr id="9" name="Picture 8" descr="correlation_coefficient_popul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805" y="2380615"/>
            <a:ext cx="5562600" cy="1320800"/>
          </a:xfrm>
          <a:prstGeom prst="rect">
            <a:avLst/>
          </a:prstGeom>
        </p:spPr>
      </p:pic>
      <p:pic>
        <p:nvPicPr>
          <p:cNvPr id="10" name="Picture 9" descr="correlation_coefficient_s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55" y="4497705"/>
            <a:ext cx="4635500" cy="1193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347970" y="1809750"/>
            <a:ext cx="5970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Pearson Correlation Coefficient for Population: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347970" y="3869690"/>
            <a:ext cx="556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Pearson Correlation Coefficient for Sample: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Analysis of Data - Sequence Mapping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68850" y="9829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6" name="Picture 5" descr="mapped_rea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1584325"/>
            <a:ext cx="4430395" cy="4678680"/>
          </a:xfrm>
          <a:prstGeom prst="rect">
            <a:avLst/>
          </a:prstGeom>
        </p:spPr>
      </p:pic>
      <p:pic>
        <p:nvPicPr>
          <p:cNvPr id="7" name="Picture 6" descr="mapped_centrome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4152900"/>
            <a:ext cx="7142480" cy="1617980"/>
          </a:xfrm>
          <a:prstGeom prst="rect">
            <a:avLst/>
          </a:prstGeom>
        </p:spPr>
      </p:pic>
      <p:pic>
        <p:nvPicPr>
          <p:cNvPr id="8" name="Picture 7" descr="summary_sequ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676910"/>
            <a:ext cx="320484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Gene Ontology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1584325"/>
            <a:ext cx="4241800" cy="4854575"/>
          </a:xfrm>
          <a:prstGeom prst="rect">
            <a:avLst/>
          </a:prstGeom>
        </p:spPr>
      </p:pic>
      <p:pic>
        <p:nvPicPr>
          <p:cNvPr id="6" name="Picture 5" descr="go_conclus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05" y="1584325"/>
            <a:ext cx="5433695" cy="166497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5619115" y="1529080"/>
            <a:ext cx="2329180" cy="33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729605" y="3834130"/>
            <a:ext cx="54343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In null-hypothesis significance testing, the</a:t>
            </a: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 p-value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 is the probability of obtaining test results at least as extreme as the result actually observed, under the assumption that the null hypothesis is correct.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Untranslated Regions (UTRs)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RNA-RAC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584325"/>
            <a:ext cx="2895600" cy="2324100"/>
          </a:xfrm>
          <a:prstGeom prst="rect">
            <a:avLst/>
          </a:prstGeom>
        </p:spPr>
      </p:pic>
      <p:pic>
        <p:nvPicPr>
          <p:cNvPr id="9" name="Picture 8" descr="RNA-RAC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" y="4540885"/>
            <a:ext cx="7454900" cy="1600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05115" y="2146935"/>
            <a:ext cx="3534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RACE: An older version of RNA-seq using Sanger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sequencing.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1" name="Picture 10" descr="RNA-RAC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585" y="1597025"/>
            <a:ext cx="3136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UTRs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3'UTR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15" y="1597025"/>
            <a:ext cx="6404610" cy="4109720"/>
          </a:xfrm>
          <a:prstGeom prst="rect">
            <a:avLst/>
          </a:prstGeom>
        </p:spPr>
      </p:pic>
      <p:pic>
        <p:nvPicPr>
          <p:cNvPr id="7" name="Picture 6" descr="3'UTR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80" y="3883025"/>
            <a:ext cx="2840990" cy="2086610"/>
          </a:xfrm>
          <a:prstGeom prst="rect">
            <a:avLst/>
          </a:prstGeom>
        </p:spPr>
      </p:pic>
      <p:pic>
        <p:nvPicPr>
          <p:cNvPr id="8" name="Picture 7" descr="3‘UTR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680" y="1597025"/>
            <a:ext cx="2792730" cy="21215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UTRs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6" name="Picture 5" descr="3'UTR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1961515"/>
            <a:ext cx="81280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Introns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Intr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3956685"/>
            <a:ext cx="7404100" cy="2184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39540" y="1898650"/>
            <a:ext cx="43129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Introns are previously defined by: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sequence conservation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microarray analyses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other not-so-common methods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Prediction of Upstream ORFs (uORFs)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0575" y="2644775"/>
            <a:ext cx="29952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uORFs 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are shown to regulate protein expressio and mRNA degradation.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Picture 5" descr="uORFs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90" y="1463040"/>
            <a:ext cx="7190105" cy="430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Discovery of New Intergenic Regions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novel_reg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30" y="1240790"/>
            <a:ext cx="729424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oefficient_of_determin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0" y="1255395"/>
            <a:ext cx="5408295" cy="5163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RNA-seq as a Quantitative Method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7" name="Picture 6" descr="RNA-seq_qPC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10" y="1410970"/>
            <a:ext cx="3511550" cy="32988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83945" y="5173345"/>
            <a:ext cx="4856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qPCR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: PCR with fluoresent dye and fluorometer.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correlation_R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495" y="509270"/>
            <a:ext cx="2381250" cy="141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30" y="499745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The Two Articles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articl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825625"/>
            <a:ext cx="5448300" cy="3390900"/>
          </a:xfrm>
          <a:prstGeom prst="rect">
            <a:avLst/>
          </a:prstGeom>
        </p:spPr>
      </p:pic>
      <p:pic>
        <p:nvPicPr>
          <p:cNvPr id="6" name="Picture 5" descr="articl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870075"/>
            <a:ext cx="56261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RNA-seq as a Quantitative Method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RNA-seq_micro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97025"/>
            <a:ext cx="104648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 Library Construction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fragment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340" y="600075"/>
            <a:ext cx="4237355" cy="5657215"/>
          </a:xfrm>
          <a:prstGeom prst="rect">
            <a:avLst/>
          </a:prstGeom>
        </p:spPr>
      </p:pic>
      <p:pic>
        <p:nvPicPr>
          <p:cNvPr id="8" name="Picture 7" descr="slice_bia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2185670"/>
            <a:ext cx="4913630" cy="3352165"/>
          </a:xfrm>
          <a:prstGeom prst="rect">
            <a:avLst/>
          </a:prstGeom>
        </p:spPr>
      </p:pic>
      <p:pic>
        <p:nvPicPr>
          <p:cNvPr id="9" name="Picture 8" descr="polyA_bi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2050415"/>
            <a:ext cx="5255895" cy="43541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325245" y="1431925"/>
            <a:ext cx="5184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Bias in fragmentation of RNA molecules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 Library Construction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55650" y="1976755"/>
            <a:ext cx="5049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Short reads might be results of PCR artifacts or genuine reflection of abundant RNA.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55650" y="3913505"/>
            <a:ext cx="5049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Difficulties in building the strand specific libraries.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PCR_artifa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420" y="934720"/>
            <a:ext cx="2428875" cy="4987925"/>
          </a:xfrm>
          <a:prstGeom prst="rect">
            <a:avLst/>
          </a:prstGeom>
        </p:spPr>
      </p:pic>
      <p:pic>
        <p:nvPicPr>
          <p:cNvPr id="6" name="Picture 5" descr="W&amp;C_stra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55" y="1781810"/>
            <a:ext cx="4199255" cy="187642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6370320" y="2352040"/>
            <a:ext cx="483870" cy="9874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 descr="polyA_bi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80" y="3705860"/>
            <a:ext cx="336677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tron_cleav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470" y="1943100"/>
            <a:ext cx="5624830" cy="2970530"/>
          </a:xfrm>
          <a:prstGeom prst="rect">
            <a:avLst/>
          </a:prstGeom>
        </p:spPr>
      </p:pic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in Bioinformatics Analysis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25245" y="1781810"/>
            <a:ext cx="3171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Mapping RNA-seq data.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45" y="2478405"/>
            <a:ext cx="3333750" cy="1900555"/>
          </a:xfrm>
          <a:prstGeom prst="rect">
            <a:avLst/>
          </a:prstGeom>
        </p:spPr>
      </p:pic>
      <p:pic>
        <p:nvPicPr>
          <p:cNvPr id="9" name="Picture 8" descr="Screen Shot 2022-07-05 at 23.16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4913630"/>
            <a:ext cx="8570595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55930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Advantages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advant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195830"/>
            <a:ext cx="1023048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55930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Futures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6" name="Picture 5" descr="future_of_RNA-se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5" y="2345055"/>
            <a:ext cx="9003665" cy="2745105"/>
          </a:xfrm>
          <a:prstGeom prst="rect">
            <a:avLst/>
          </a:prstGeom>
        </p:spPr>
      </p:pic>
      <p:pic>
        <p:nvPicPr>
          <p:cNvPr id="7" name="Picture 6" descr="u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70" y="455930"/>
            <a:ext cx="3872230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0007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References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05610"/>
            <a:ext cx="10515600" cy="4813300"/>
          </a:xfrm>
        </p:spPr>
        <p:txBody>
          <a:bodyPr/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Kanagawa, T. (2003). Bias and Artifacts in Multitemplate Polymerase Chain Reactions (PCR). 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Journal of Bioscience and Bioengineering, 94, 4,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317-323. doi: 10.1016/S1389-	1723(03)90130-7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Nagalakshmi, U. et al. (2008). The Transcriptional Landscape of the Yeast Genome Defined by RNA 	sequencing. 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Science. 320.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1344-1349. doi: 10.1126/science.1158441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Shchelochkov, O, A. (2022). Open reading frame. National Human Genome Research Institute. 	Retrieved from: https://www.genome.gov/genetics-glossary/Open-Reading-Frame</a:t>
            </a:r>
            <a:endParaRPr lang="en-US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Trevino, V. (2007). DNA Microarrays: a Powerful Tool for Biomedical and Clinical Research. 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Molecular Medicine, 13,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527–541. doi: 10.2119/2006-00107.Trevino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Zhong, W. Gerstein, M. &amp; Snyder, M. (2009). RNA-Seq: a revolutionary tool for transcriptomics.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Nature Review Genetics, 10,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57-63. doi: doi.org/10.1038/nrg2484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0007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About the Journal Club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0" y="2205355"/>
            <a:ext cx="4820920" cy="2722880"/>
          </a:xfrm>
        </p:spPr>
        <p:txBody>
          <a:bodyPr/>
          <a:p>
            <a:pPr marL="0" indent="0">
              <a:buNone/>
            </a:pP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Journal:</a:t>
            </a:r>
            <a:endParaRPr lang="en-US" sz="24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Methods in experiments.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Things of your interest.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Critical Thinking!</a:t>
            </a:r>
            <a:endParaRPr lang="en-US" sz="24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Respect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102350" y="2204720"/>
            <a:ext cx="5622290" cy="2723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Procedures:</a:t>
            </a:r>
            <a:endParaRPr lang="en-US" sz="24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Background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 article (methods and results)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Your critics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Discussion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365" y="387350"/>
            <a:ext cx="10515600" cy="1325880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About the Research Group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reenshot 2022-11-27 at 11.09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1713230"/>
            <a:ext cx="6113780" cy="4275455"/>
          </a:xfrm>
          <a:prstGeom prst="rect">
            <a:avLst/>
          </a:prstGeom>
        </p:spPr>
      </p:pic>
      <p:pic>
        <p:nvPicPr>
          <p:cNvPr id="5" name="Picture 4" descr="Screenshot 2022-11-27 at 11.09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75" y="1400175"/>
            <a:ext cx="1953260" cy="4588510"/>
          </a:xfrm>
          <a:prstGeom prst="rect">
            <a:avLst/>
          </a:prstGeom>
        </p:spPr>
      </p:pic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64325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Transcriptomics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8" name="Picture 7" descr="transcriptom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2095500"/>
            <a:ext cx="932307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997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Before RNA-seq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2387600"/>
            <a:ext cx="3444240" cy="33756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Large open reading frames (ORFs)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Conservative regions across species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DNA microarrays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Picture 4" descr="Open-reading-fra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3345" y="1825625"/>
            <a:ext cx="5787390" cy="325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58555" y="5394960"/>
            <a:ext cx="220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(Shchelochkov, 2022)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Picture 6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DNA microarrays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568575" y="6028055"/>
            <a:ext cx="6674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A very good video: https://www.youtube.com/watch?v=NgRfc6atXQ8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Picture 4" descr="DNA-Microarr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0" y="1503045"/>
            <a:ext cx="5549900" cy="4089400"/>
          </a:xfrm>
          <a:prstGeom prst="rect">
            <a:avLst/>
          </a:prstGeom>
        </p:spPr>
      </p:pic>
      <p:pic>
        <p:nvPicPr>
          <p:cNvPr id="6" name="Picture 5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190" y="703580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Problems with Previous Methods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microarray_dis"/>
          <p:cNvPicPr>
            <a:picLocks noChangeAspect="1"/>
          </p:cNvPicPr>
          <p:nvPr/>
        </p:nvPicPr>
        <p:blipFill>
          <a:blip r:embed="rId1"/>
          <a:srcRect t="3424"/>
          <a:stretch>
            <a:fillRect/>
          </a:stretch>
        </p:blipFill>
        <p:spPr>
          <a:xfrm>
            <a:off x="1304290" y="2488565"/>
            <a:ext cx="9168765" cy="2856230"/>
          </a:xfrm>
          <a:prstGeom prst="rect">
            <a:avLst/>
          </a:prstGeom>
        </p:spPr>
      </p:pic>
      <p:pic>
        <p:nvPicPr>
          <p:cNvPr id="8" name="Picture 7" descr="microarray_dis"/>
          <p:cNvPicPr>
            <a:picLocks noChangeAspect="1"/>
          </p:cNvPicPr>
          <p:nvPr/>
        </p:nvPicPr>
        <p:blipFill>
          <a:blip r:embed="rId1"/>
          <a:srcRect t="3424"/>
          <a:stretch>
            <a:fillRect/>
          </a:stretch>
        </p:blipFill>
        <p:spPr>
          <a:xfrm>
            <a:off x="1211580" y="2465705"/>
            <a:ext cx="9168765" cy="2856230"/>
          </a:xfrm>
          <a:prstGeom prst="rect">
            <a:avLst/>
          </a:prstGeom>
        </p:spPr>
      </p:pic>
      <p:pic>
        <p:nvPicPr>
          <p:cNvPr id="9" name="Picture 8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786130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Problems with Previous Methods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Picture 1" descr="sanger_d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2816860"/>
            <a:ext cx="8694420" cy="2082165"/>
          </a:xfrm>
          <a:prstGeom prst="rect">
            <a:avLst/>
          </a:prstGeom>
        </p:spPr>
      </p:pic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Workflow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workflo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10640"/>
            <a:ext cx="4094480" cy="5174615"/>
          </a:xfrm>
          <a:prstGeom prst="rect">
            <a:avLst/>
          </a:prstGeom>
        </p:spPr>
      </p:pic>
      <p:pic>
        <p:nvPicPr>
          <p:cNvPr id="3" name="Picture 2" descr="workflo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35" y="1310640"/>
            <a:ext cx="6970395" cy="3908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Presentation</Application>
  <PresentationFormat>宽屏</PresentationFormat>
  <Paragraphs>118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SimSun</vt:lpstr>
      <vt:lpstr>Wingdings</vt:lpstr>
      <vt:lpstr>Times New Roman Bold</vt:lpstr>
      <vt:lpstr>Times New Roman Regular</vt:lpstr>
      <vt:lpstr>Times New Roman Italic</vt:lpstr>
      <vt:lpstr>Times New Roman</vt:lpstr>
      <vt:lpstr>Microsoft YaHei</vt:lpstr>
      <vt:lpstr>汉仪旗黑</vt:lpstr>
      <vt:lpstr>SimSun</vt:lpstr>
      <vt:lpstr>Arial Unicode MS</vt:lpstr>
      <vt:lpstr>汉仪书宋二KW</vt:lpstr>
      <vt:lpstr>Calibri</vt:lpstr>
      <vt:lpstr>Helvetica Neue</vt:lpstr>
      <vt:lpstr>Office 主题​​</vt:lpstr>
      <vt:lpstr>Sequencing at a New Layer of Complexity</vt:lpstr>
      <vt:lpstr>The Two Articles</vt:lpstr>
      <vt:lpstr>About the Research Group</vt:lpstr>
      <vt:lpstr>Transcriptomics</vt:lpstr>
      <vt:lpstr>Before RNA-seq</vt:lpstr>
      <vt:lpstr>DNA microarrays</vt:lpstr>
      <vt:lpstr>Problems with Previous Methods</vt:lpstr>
      <vt:lpstr>Problems with Previous Methods</vt:lpstr>
      <vt:lpstr>Workflow</vt:lpstr>
      <vt:lpstr>Analysis of Data - Merging Replicates</vt:lpstr>
      <vt:lpstr>Analysis of Data - Sequence Mapping</vt:lpstr>
      <vt:lpstr>Gene Ontology</vt:lpstr>
      <vt:lpstr>Determining 5’ and 3’ Untranslated Regions (UTRs)</vt:lpstr>
      <vt:lpstr>Determining 5’ and 3’ UTRs</vt:lpstr>
      <vt:lpstr>Determining 5’ and 3’ UTRs</vt:lpstr>
      <vt:lpstr>Determining Introns</vt:lpstr>
      <vt:lpstr>Prediction of Upstream ORFs (uORFs)</vt:lpstr>
      <vt:lpstr>Discovery of New Intergenic Regions</vt:lpstr>
      <vt:lpstr>RNA-seq as a Quantitative Method</vt:lpstr>
      <vt:lpstr>RNA-seq as a Quantitative Method</vt:lpstr>
      <vt:lpstr>PowerPoint 演示文稿</vt:lpstr>
      <vt:lpstr>PowerPoint 演示文稿</vt:lpstr>
      <vt:lpstr>PowerPoint 演示文稿</vt:lpstr>
      <vt:lpstr>Advantages</vt:lpstr>
      <vt:lpstr>Futures</vt:lpstr>
      <vt:lpstr>References</vt:lpstr>
      <vt:lpstr>About the Journal Club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lumizhang</dc:creator>
  <cp:lastModifiedBy> </cp:lastModifiedBy>
  <cp:revision>15</cp:revision>
  <dcterms:created xsi:type="dcterms:W3CDTF">2022-12-12T05:35:43Z</dcterms:created>
  <dcterms:modified xsi:type="dcterms:W3CDTF">2022-12-12T05:35:43Z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1033-4.5.0.7415</vt:lpwstr>
  </property>
  <property fmtid="{D5CDD505-2E9C-101B-9397-08002B2CF9AE}" pid="3" name="ICV">
    <vt:lpwstr>28D937D718FBD228AFBD9663AF91206C</vt:lpwstr>
  </property>
</Properties>
</file>